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AC0B81-4E69-49C9-8F24-2DE77FAED95A}">
  <a:tblStyle styleId="{28AC0B81-4E69-49C9-8F24-2DE77FAED95A}"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E969321-9B52-48D6-A8DD-A009B14AA31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bfde812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bfde812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bf304ff5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bbf304ff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bfde8103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bfde8103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bf304ff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bf304ff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a576520c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a576520c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a576520c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a576520c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a576520c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a576520c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a576520c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a576520c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a576520c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a576520c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a576520c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a576520c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a576520c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ba576520c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bf304ff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bf304ff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bf304ff5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bf304ff5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bfde8103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bfde8103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hyperlink" Target="https://unevinvestigando.blogspot.com/2019/08/instrumento-de-recoleccion-de-datos.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ocs.google.com/forms/d/1JoSHfquNoTRQqHYRhN3NmD_9ZIGDEaNFNVM2Dt6D0Cc/edi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app.diagrams.net/#G1d0OOJh_nQBPTo0SoI_EXvmL2zWgkbwnl" TargetMode="Externa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hyperlink" Target="https://www.redeszone.net/2018/11/13/10-medidas-mantener-segura-identidad-datos-intern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hyperlink" Target="https://www.thesslstore.com/blog/runtime-encryption-gap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hyperlink" Target="https://www.ci2.es/software-ec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hyperlink" Target="https://www.esan.edu.pe/apuntes-empresariales/2020/01/como-redisenar-los-procesos-usando-el-business-process-management-bp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hyperlink" Target="https://www.sistemaimpulsa.com/blog/crm-en-mexico-que-opciones-teng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pic>
        <p:nvPicPr>
          <p:cNvPr id="55" name="Google Shape;55;p13"/>
          <p:cNvPicPr preferRelativeResize="0"/>
          <p:nvPr/>
        </p:nvPicPr>
        <p:blipFill>
          <a:blip r:embed="rId3">
            <a:alphaModFix/>
          </a:blip>
          <a:stretch>
            <a:fillRect/>
          </a:stretch>
        </p:blipFill>
        <p:spPr>
          <a:xfrm>
            <a:off x="0" y="25075"/>
            <a:ext cx="9144000" cy="5093350"/>
          </a:xfrm>
          <a:prstGeom prst="rect">
            <a:avLst/>
          </a:prstGeom>
          <a:noFill/>
          <a:ln>
            <a:noFill/>
          </a:ln>
        </p:spPr>
      </p:pic>
      <p:sp>
        <p:nvSpPr>
          <p:cNvPr id="56" name="Google Shape;56;p13"/>
          <p:cNvSpPr txBox="1"/>
          <p:nvPr>
            <p:ph type="ctrTitle"/>
          </p:nvPr>
        </p:nvSpPr>
        <p:spPr>
          <a:xfrm>
            <a:off x="75250" y="-196775"/>
            <a:ext cx="3753900" cy="264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3380">
                <a:latin typeface="Times New Roman"/>
                <a:ea typeface="Times New Roman"/>
                <a:cs typeface="Times New Roman"/>
                <a:sym typeface="Times New Roman"/>
              </a:rPr>
              <a:t>Aplicativo </a:t>
            </a:r>
            <a:r>
              <a:rPr lang="es" sz="3380">
                <a:latin typeface="Times New Roman"/>
                <a:ea typeface="Times New Roman"/>
                <a:cs typeface="Times New Roman"/>
                <a:sym typeface="Times New Roman"/>
              </a:rPr>
              <a:t>web</a:t>
            </a:r>
            <a:r>
              <a:rPr lang="es" sz="3380">
                <a:latin typeface="Times New Roman"/>
                <a:ea typeface="Times New Roman"/>
                <a:cs typeface="Times New Roman"/>
                <a:sym typeface="Times New Roman"/>
              </a:rPr>
              <a:t> para la </a:t>
            </a:r>
            <a:r>
              <a:rPr lang="es" sz="3380">
                <a:latin typeface="Times New Roman"/>
                <a:ea typeface="Times New Roman"/>
                <a:cs typeface="Times New Roman"/>
                <a:sym typeface="Times New Roman"/>
              </a:rPr>
              <a:t>automatización</a:t>
            </a:r>
            <a:r>
              <a:rPr lang="es" sz="3380">
                <a:latin typeface="Times New Roman"/>
                <a:ea typeface="Times New Roman"/>
                <a:cs typeface="Times New Roman"/>
                <a:sym typeface="Times New Roman"/>
              </a:rPr>
              <a:t> del proceso de </a:t>
            </a:r>
            <a:r>
              <a:rPr lang="es" sz="3380">
                <a:latin typeface="Times New Roman"/>
                <a:ea typeface="Times New Roman"/>
                <a:cs typeface="Times New Roman"/>
                <a:sym typeface="Times New Roman"/>
              </a:rPr>
              <a:t>contratación</a:t>
            </a:r>
            <a:endParaRPr sz="3380">
              <a:latin typeface="Times New Roman"/>
              <a:ea typeface="Times New Roman"/>
              <a:cs typeface="Times New Roman"/>
              <a:sym typeface="Times New Roman"/>
            </a:endParaRPr>
          </a:p>
        </p:txBody>
      </p:sp>
      <p:sp>
        <p:nvSpPr>
          <p:cNvPr id="57" name="Google Shape;57;p13"/>
          <p:cNvSpPr txBox="1"/>
          <p:nvPr/>
        </p:nvSpPr>
        <p:spPr>
          <a:xfrm>
            <a:off x="586225" y="41190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ph idx="1" type="subTitle"/>
          </p:nvPr>
        </p:nvSpPr>
        <p:spPr>
          <a:xfrm>
            <a:off x="4572000" y="3676600"/>
            <a:ext cx="4309500" cy="13437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Brayan Gomez Lopez </a:t>
            </a:r>
            <a:endParaRPr sz="2025">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2005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17" name="Google Shape;117;p22"/>
          <p:cNvSpPr txBox="1"/>
          <p:nvPr>
            <p:ph idx="1" type="body"/>
          </p:nvPr>
        </p:nvSpPr>
        <p:spPr>
          <a:xfrm>
            <a:off x="94025" y="863550"/>
            <a:ext cx="50682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s" sz="1600">
                <a:solidFill>
                  <a:schemeClr val="dk1"/>
                </a:solidFill>
              </a:rPr>
              <a:t>La importancia que tiene este sistema de información para Disser ingenieria SAS y a cualquier empresa, para la implementación del proyecto puede ser indispensable, ya que le podemos brindar un proceso de contratación automatizado con una mínima actividad humana, haciendo así que este proceso se realice en el menor tiempo posible mediante el uso de lenguajes de programación, formas de acceso, almacenamiento de datos, la metodología de BPM y códigos de programación, garantizando la seguridad y verificación de los datos de los seleccionados.</a:t>
            </a:r>
            <a:endParaRPr sz="1600">
              <a:solidFill>
                <a:srgbClr val="000000"/>
              </a:solidFill>
            </a:endParaRPr>
          </a:p>
        </p:txBody>
      </p:sp>
      <p:pic>
        <p:nvPicPr>
          <p:cNvPr id="118" name="Google Shape;118;p22"/>
          <p:cNvPicPr preferRelativeResize="0"/>
          <p:nvPr/>
        </p:nvPicPr>
        <p:blipFill>
          <a:blip r:embed="rId3">
            <a:alphaModFix/>
          </a:blip>
          <a:stretch>
            <a:fillRect/>
          </a:stretch>
        </p:blipFill>
        <p:spPr>
          <a:xfrm rot="381515">
            <a:off x="5367200" y="1757060"/>
            <a:ext cx="3441201" cy="215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227075"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
                <a:latin typeface="Georgia"/>
                <a:ea typeface="Georgia"/>
                <a:cs typeface="Georgia"/>
                <a:sym typeface="Georgia"/>
              </a:rPr>
              <a:t>DELIMITACIÓN Y ALCANCE </a:t>
            </a:r>
            <a:endParaRPr>
              <a:latin typeface="Georgia"/>
              <a:ea typeface="Georgia"/>
              <a:cs typeface="Georgia"/>
              <a:sym typeface="Georgia"/>
            </a:endParaRPr>
          </a:p>
        </p:txBody>
      </p:sp>
      <p:sp>
        <p:nvSpPr>
          <p:cNvPr id="124" name="Google Shape;124;p23"/>
          <p:cNvSpPr txBox="1"/>
          <p:nvPr>
            <p:ph idx="1" type="body"/>
          </p:nvPr>
        </p:nvSpPr>
        <p:spPr>
          <a:xfrm>
            <a:off x="3234675" y="1077250"/>
            <a:ext cx="5622900" cy="377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rgbClr val="000000"/>
              </a:solidFill>
            </a:endParaRPr>
          </a:p>
        </p:txBody>
      </p:sp>
      <p:pic>
        <p:nvPicPr>
          <p:cNvPr id="125" name="Google Shape;125;p23"/>
          <p:cNvPicPr preferRelativeResize="0"/>
          <p:nvPr/>
        </p:nvPicPr>
        <p:blipFill>
          <a:blip r:embed="rId3">
            <a:alphaModFix/>
          </a:blip>
          <a:stretch>
            <a:fillRect/>
          </a:stretch>
        </p:blipFill>
        <p:spPr>
          <a:xfrm rot="-171309">
            <a:off x="218250" y="1281112"/>
            <a:ext cx="2857500" cy="2581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 name="Google Shape;132;p24"/>
          <p:cNvPicPr preferRelativeResize="0"/>
          <p:nvPr/>
        </p:nvPicPr>
        <p:blipFill>
          <a:blip r:embed="rId3">
            <a:alphaModFix/>
          </a:blip>
          <a:stretch>
            <a:fillRect/>
          </a:stretch>
        </p:blipFill>
        <p:spPr>
          <a:xfrm>
            <a:off x="752475" y="433388"/>
            <a:ext cx="7639050" cy="4276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275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TÉCNICAS E INSTRUMENTOS DE RECOLECCIÓN </a:t>
            </a:r>
            <a:r>
              <a:rPr lang="es">
                <a:latin typeface="Georgia"/>
                <a:ea typeface="Georgia"/>
                <a:cs typeface="Georgia"/>
                <a:sym typeface="Georgia"/>
              </a:rPr>
              <a:t> </a:t>
            </a:r>
            <a:endParaRPr>
              <a:latin typeface="Georgia"/>
              <a:ea typeface="Georgia"/>
              <a:cs typeface="Georgia"/>
              <a:sym typeface="Georgia"/>
            </a:endParaRPr>
          </a:p>
        </p:txBody>
      </p:sp>
      <p:sp>
        <p:nvSpPr>
          <p:cNvPr id="138" name="Google Shape;138;p25"/>
          <p:cNvSpPr txBox="1"/>
          <p:nvPr>
            <p:ph idx="1" type="body"/>
          </p:nvPr>
        </p:nvSpPr>
        <p:spPr>
          <a:xfrm>
            <a:off x="433950" y="1130575"/>
            <a:ext cx="4316400" cy="3416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Char char="●"/>
            </a:pPr>
            <a:r>
              <a:rPr b="1" lang="es" sz="1350">
                <a:solidFill>
                  <a:srgbClr val="000000"/>
                </a:solidFill>
              </a:rPr>
              <a:t>Fuentes de </a:t>
            </a:r>
            <a:r>
              <a:rPr b="1" lang="es" sz="1350">
                <a:solidFill>
                  <a:srgbClr val="000000"/>
                </a:solidFill>
              </a:rPr>
              <a:t>información: </a:t>
            </a:r>
            <a:r>
              <a:rPr lang="es" sz="1350">
                <a:solidFill>
                  <a:srgbClr val="000000"/>
                </a:solidFill>
              </a:rPr>
              <a:t>Para el proyecto se obtuvo información mediante el contacto directo   recursos humanos.</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Secundarias: Antecedentes académicos.</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Técnicas de recolección de información:</a:t>
            </a:r>
            <a:r>
              <a:rPr lang="es" sz="1350">
                <a:solidFill>
                  <a:srgbClr val="000000"/>
                </a:solidFill>
              </a:rPr>
              <a:t> Encuesta, ya que por medio de un cuestionario o conjunto de preguntas se obtuvo la información necesaria para saber su problemática.</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Instrumentos de recolección de información:</a:t>
            </a:r>
            <a:endParaRPr b="1"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Cuestionario</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Medios audiovisuales</a:t>
            </a:r>
            <a:endParaRPr sz="1350">
              <a:solidFill>
                <a:srgbClr val="000000"/>
              </a:solidFill>
            </a:endParaRPr>
          </a:p>
          <a:p>
            <a:pPr indent="0" lvl="0" marL="0" rtl="0" algn="l">
              <a:spcBef>
                <a:spcPts val="1200"/>
              </a:spcBef>
              <a:spcAft>
                <a:spcPts val="0"/>
              </a:spcAft>
              <a:buNone/>
            </a:pPr>
            <a:r>
              <a:rPr lang="es" sz="1350">
                <a:solidFill>
                  <a:srgbClr val="000000"/>
                </a:solidFill>
              </a:rPr>
              <a:t>Forma del método: Pirámide</a:t>
            </a:r>
            <a:r>
              <a:rPr lang="es" sz="1450">
                <a:solidFill>
                  <a:srgbClr val="000000"/>
                </a:solidFill>
              </a:rPr>
              <a:t> </a:t>
            </a:r>
            <a:endParaRPr sz="1450">
              <a:solidFill>
                <a:srgbClr val="000000"/>
              </a:solidFill>
            </a:endParaRPr>
          </a:p>
          <a:p>
            <a:pPr indent="0" lvl="0" marL="0" rtl="0" algn="l">
              <a:spcBef>
                <a:spcPts val="1200"/>
              </a:spcBef>
              <a:spcAft>
                <a:spcPts val="0"/>
              </a:spcAft>
              <a:buNone/>
            </a:pPr>
            <a:r>
              <a:rPr lang="es" sz="1350">
                <a:solidFill>
                  <a:srgbClr val="000000"/>
                </a:solidFill>
              </a:rPr>
              <a:t>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1200"/>
              </a:spcAft>
              <a:buNone/>
            </a:pPr>
            <a:r>
              <a:rPr lang="es" sz="1350">
                <a:solidFill>
                  <a:srgbClr val="000000"/>
                </a:solidFill>
              </a:rPr>
              <a:t> </a:t>
            </a:r>
            <a:endParaRPr sz="1350">
              <a:solidFill>
                <a:srgbClr val="000000"/>
              </a:solidFill>
            </a:endParaRPr>
          </a:p>
        </p:txBody>
      </p:sp>
      <p:pic>
        <p:nvPicPr>
          <p:cNvPr id="139" name="Google Shape;139;p25"/>
          <p:cNvPicPr preferRelativeResize="0"/>
          <p:nvPr/>
        </p:nvPicPr>
        <p:blipFill rotWithShape="1">
          <a:blip r:embed="rId3">
            <a:alphaModFix/>
          </a:blip>
          <a:srcRect b="0" l="0" r="0" t="0"/>
          <a:stretch/>
        </p:blipFill>
        <p:spPr>
          <a:xfrm>
            <a:off x="4995300" y="1356250"/>
            <a:ext cx="3837000" cy="2016555"/>
          </a:xfrm>
          <a:prstGeom prst="rect">
            <a:avLst/>
          </a:prstGeom>
          <a:noFill/>
          <a:ln>
            <a:noFill/>
          </a:ln>
        </p:spPr>
      </p:pic>
      <p:sp>
        <p:nvSpPr>
          <p:cNvPr id="140" name="Google Shape;140;p25"/>
          <p:cNvSpPr txBox="1"/>
          <p:nvPr/>
        </p:nvSpPr>
        <p:spPr>
          <a:xfrm>
            <a:off x="5137350" y="341042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FORMULARIO DE ENCUESTA </a:t>
            </a:r>
            <a:endParaRPr>
              <a:latin typeface="Georgia"/>
              <a:ea typeface="Georgia"/>
              <a:cs typeface="Georgia"/>
              <a:sym typeface="Georgia"/>
            </a:endParaRPr>
          </a:p>
        </p:txBody>
      </p:sp>
      <p:sp>
        <p:nvSpPr>
          <p:cNvPr id="146" name="Google Shape;146;p26"/>
          <p:cNvSpPr txBox="1"/>
          <p:nvPr>
            <p:ph idx="1" type="body"/>
          </p:nvPr>
        </p:nvSpPr>
        <p:spPr>
          <a:xfrm>
            <a:off x="311700" y="1152475"/>
            <a:ext cx="8520600" cy="37182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rgbClr val="000000"/>
              </a:buClr>
              <a:buSzPts val="1600"/>
              <a:buAutoNum type="arabicPeriod"/>
            </a:pPr>
            <a:r>
              <a:rPr lang="es" sz="1600">
                <a:solidFill>
                  <a:srgbClr val="000000"/>
                </a:solidFill>
              </a:rPr>
              <a:t>Dirección de correo electrónico.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¿En la empresa tiene implementado un sistema de automatización para el proceso de </a:t>
            </a:r>
            <a:r>
              <a:rPr lang="es" sz="1600">
                <a:solidFill>
                  <a:srgbClr val="000000"/>
                </a:solidFill>
              </a:rPr>
              <a:t>contratación</a:t>
            </a:r>
            <a:r>
              <a:rPr lang="es" sz="1600">
                <a:solidFill>
                  <a:srgbClr val="000000"/>
                </a:solidFill>
              </a:rPr>
              <a:t>? (</a:t>
            </a:r>
            <a:r>
              <a:rPr lang="es" sz="1600">
                <a:solidFill>
                  <a:srgbClr val="000000"/>
                </a:solidFill>
              </a:rPr>
              <a:t>Sí</a:t>
            </a:r>
            <a:r>
              <a:rPr lang="es" sz="1600">
                <a:solidFill>
                  <a:srgbClr val="000000"/>
                </a:solidFill>
              </a:rPr>
              <a:t> / No).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De acuerdo a la pregunta anterior mencione brevemente que tipo de actividad realiza la plataforma en la que actualmente maneja, o no aplica (N/A).</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¿Cuenta con algún tipo de plataforma o sistema inteligente? (Evalart, JobConvo,SECOP II,Sydle one, ninguna de las anteriores).</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¿Cuál? Responda NA (No aplica) en caso de que la respuesta anterior haya contestado "Ninguna de las anteriores". </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¿Cree usted que la plataforma o sistema que maneja es la adecuada? (Si / No / NA).</a:t>
            </a:r>
            <a:endParaRPr sz="1600">
              <a:solidFill>
                <a:srgbClr val="000000"/>
              </a:solidFill>
            </a:endParaRPr>
          </a:p>
          <a:p>
            <a:pPr indent="-330200" lvl="0" marL="457200" rtl="0" algn="l">
              <a:spcBef>
                <a:spcPts val="0"/>
              </a:spcBef>
              <a:spcAft>
                <a:spcPts val="0"/>
              </a:spcAft>
              <a:buClr>
                <a:schemeClr val="dk1"/>
              </a:buClr>
              <a:buSzPts val="1600"/>
              <a:buAutoNum type="arabicPeriod"/>
            </a:pPr>
            <a:r>
              <a:rPr lang="es" sz="1600">
                <a:solidFill>
                  <a:schemeClr val="dk1"/>
                </a:solidFill>
              </a:rPr>
              <a:t>¿Qué método de almacenamiento de datos posee? (Digital (Nube o externo, USB o disco duro) / Manual (Mediante papeleo) / Ambas).</a:t>
            </a:r>
            <a:endParaRPr sz="1600">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idx="1" type="body"/>
          </p:nvPr>
        </p:nvSpPr>
        <p:spPr>
          <a:xfrm>
            <a:off x="311700" y="253875"/>
            <a:ext cx="8520600" cy="39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8.   </a:t>
            </a:r>
            <a:r>
              <a:rPr lang="es" sz="1300">
                <a:solidFill>
                  <a:schemeClr val="dk1"/>
                </a:solidFill>
              </a:rPr>
              <a:t>¿Alguna vez ha tenido inconvenientes con los documentos obtenidos por personas seleccionadas para el trabajo como? (Documentación, experiencia de trabajo, referencias personales, referencias laborales, ninguna de las anteriores).</a:t>
            </a:r>
            <a:endParaRPr sz="1300">
              <a:solidFill>
                <a:schemeClr val="dk1"/>
              </a:solidFill>
            </a:endParaRPr>
          </a:p>
          <a:p>
            <a:pPr indent="0" lvl="0" marL="0" rtl="0" algn="l">
              <a:spcBef>
                <a:spcPts val="1200"/>
              </a:spcBef>
              <a:spcAft>
                <a:spcPts val="0"/>
              </a:spcAft>
              <a:buNone/>
            </a:pPr>
            <a:r>
              <a:rPr lang="es" sz="1300">
                <a:solidFill>
                  <a:schemeClr val="dk1"/>
                </a:solidFill>
              </a:rPr>
              <a:t>9.   De la pregunta anterior por favor brevemente informe cuales son esas problemáticas con más frecuencia detalle. </a:t>
            </a:r>
            <a:endParaRPr sz="1300">
              <a:solidFill>
                <a:schemeClr val="dk1"/>
              </a:solidFill>
            </a:endParaRPr>
          </a:p>
          <a:p>
            <a:pPr indent="0" lvl="0" marL="0" rtl="0" algn="l">
              <a:spcBef>
                <a:spcPts val="1200"/>
              </a:spcBef>
              <a:spcAft>
                <a:spcPts val="0"/>
              </a:spcAft>
              <a:buNone/>
            </a:pPr>
            <a:r>
              <a:rPr lang="es" sz="1300">
                <a:solidFill>
                  <a:schemeClr val="dk1"/>
                </a:solidFill>
              </a:rPr>
              <a:t>10.   ¿Cuál es la proyección de tiempo que hay para un proceso de contratación? ( De 5 a 7 días, de 7 a 15 días, de 15 a 30 días, más de 30 días).   </a:t>
            </a:r>
            <a:endParaRPr sz="1300">
              <a:solidFill>
                <a:schemeClr val="dk1"/>
              </a:solidFill>
            </a:endParaRPr>
          </a:p>
          <a:p>
            <a:pPr indent="0" lvl="0" marL="0" rtl="0" algn="l">
              <a:spcBef>
                <a:spcPts val="1200"/>
              </a:spcBef>
              <a:spcAft>
                <a:spcPts val="0"/>
              </a:spcAft>
              <a:buNone/>
            </a:pPr>
            <a:r>
              <a:rPr lang="es" sz="1300">
                <a:solidFill>
                  <a:schemeClr val="dk1"/>
                </a:solidFill>
              </a:rPr>
              <a:t>11.   ¿Estaría dispuesto a costear un sistema en el cual tenga implementado un proceso en el que implique una actividad mínima humana realizando el mismo proceso ahorrando tiempo? (Si / No / Depende del costo).</a:t>
            </a:r>
            <a:endParaRPr sz="1300">
              <a:solidFill>
                <a:schemeClr val="dk1"/>
              </a:solidFill>
            </a:endParaRPr>
          </a:p>
          <a:p>
            <a:pPr indent="0" lvl="0" marL="0" rtl="0" algn="l">
              <a:spcBef>
                <a:spcPts val="1200"/>
              </a:spcBef>
              <a:spcAft>
                <a:spcPts val="0"/>
              </a:spcAft>
              <a:buNone/>
            </a:pPr>
            <a:r>
              <a:rPr lang="es" sz="1300">
                <a:solidFill>
                  <a:schemeClr val="dk1"/>
                </a:solidFill>
              </a:rPr>
              <a:t>12.   De acuerdo a la pregunta anterior ¿Cuál sería su estimación mínima y máxima? (Ingreselas separadas por un guión (-) sin puntos ni comas / NA).</a:t>
            </a:r>
            <a:endParaRPr sz="1300">
              <a:solidFill>
                <a:schemeClr val="dk1"/>
              </a:solidFill>
            </a:endParaRPr>
          </a:p>
          <a:p>
            <a:pPr indent="0" lvl="0" marL="0" rtl="0" algn="l">
              <a:spcBef>
                <a:spcPts val="1200"/>
              </a:spcBef>
              <a:spcAft>
                <a:spcPts val="0"/>
              </a:spcAft>
              <a:buNone/>
            </a:pPr>
            <a:r>
              <a:rPr lang="es" sz="1300">
                <a:solidFill>
                  <a:schemeClr val="dk1"/>
                </a:solidFill>
              </a:rPr>
              <a:t>13.   ¿Qué expectativa tendría de este sistema?.</a:t>
            </a:r>
            <a:endParaRPr sz="1300">
              <a:solidFill>
                <a:schemeClr val="dk1"/>
              </a:solidFill>
            </a:endParaRPr>
          </a:p>
          <a:p>
            <a:pPr indent="0" lvl="0" marL="0" rtl="0" algn="l">
              <a:spcBef>
                <a:spcPts val="1200"/>
              </a:spcBef>
              <a:spcAft>
                <a:spcPts val="0"/>
              </a:spcAft>
              <a:buNone/>
            </a:pPr>
            <a:r>
              <a:rPr lang="es" sz="1300">
                <a:solidFill>
                  <a:schemeClr val="dk1"/>
                </a:solidFill>
              </a:rPr>
              <a:t>14.   ¿Durante el proceso de contratación de los aspirantes cuentan con algún tipo protección para los documentos requeridos?. En caso de que esta tenga acceso a un posible infiltrado. (Sí / No).</a:t>
            </a:r>
            <a:endParaRPr sz="1300">
              <a:solidFill>
                <a:schemeClr val="dk1"/>
              </a:solidFill>
            </a:endParaRPr>
          </a:p>
          <a:p>
            <a:pPr indent="0" lvl="0" marL="0" rtl="0" algn="l">
              <a:spcBef>
                <a:spcPts val="1200"/>
              </a:spcBef>
              <a:spcAft>
                <a:spcPts val="1200"/>
              </a:spcAft>
              <a:buNone/>
            </a:pPr>
            <a:r>
              <a:t/>
            </a:r>
            <a:endParaRPr sz="1300">
              <a:solidFill>
                <a:schemeClr val="dk1"/>
              </a:solidFill>
            </a:endParaRPr>
          </a:p>
        </p:txBody>
      </p:sp>
      <p:sp>
        <p:nvSpPr>
          <p:cNvPr id="152" name="Google Shape;152;p27"/>
          <p:cNvSpPr txBox="1"/>
          <p:nvPr/>
        </p:nvSpPr>
        <p:spPr>
          <a:xfrm>
            <a:off x="311700" y="4635750"/>
            <a:ext cx="81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https://docs.google.com/forms/d/1JoSHfquNoTRQqHYRhN3NmD_9ZIGDEaNFNVM2Dt6D0Cc/edit</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271900" y="103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BPM DE EMPRESA DEL PROCESO DE </a:t>
            </a:r>
            <a:r>
              <a:rPr lang="es">
                <a:latin typeface="Georgia"/>
                <a:ea typeface="Georgia"/>
                <a:cs typeface="Georgia"/>
                <a:sym typeface="Georgia"/>
              </a:rPr>
              <a:t>CONTRATACIÓN</a:t>
            </a:r>
            <a:r>
              <a:rPr lang="es">
                <a:latin typeface="Georgia"/>
                <a:ea typeface="Georgia"/>
                <a:cs typeface="Georgia"/>
                <a:sym typeface="Georgia"/>
              </a:rPr>
              <a:t>  ACTUAL </a:t>
            </a:r>
            <a:endParaRPr>
              <a:latin typeface="Georgia"/>
              <a:ea typeface="Georgia"/>
              <a:cs typeface="Georgia"/>
              <a:sym typeface="Georgia"/>
            </a:endParaRPr>
          </a:p>
        </p:txBody>
      </p:sp>
      <p:pic>
        <p:nvPicPr>
          <p:cNvPr id="158" name="Google Shape;158;p28"/>
          <p:cNvPicPr preferRelativeResize="0"/>
          <p:nvPr/>
        </p:nvPicPr>
        <p:blipFill>
          <a:blip r:embed="rId3">
            <a:alphaModFix/>
          </a:blip>
          <a:stretch>
            <a:fillRect/>
          </a:stretch>
        </p:blipFill>
        <p:spPr>
          <a:xfrm>
            <a:off x="152400" y="1035200"/>
            <a:ext cx="8759599" cy="40593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332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220">
                <a:latin typeface="Georgia"/>
                <a:ea typeface="Georgia"/>
                <a:cs typeface="Georgia"/>
                <a:sym typeface="Georgia"/>
              </a:rPr>
              <a:t>BPM DE LA PLATAFORMA, AUTOMATIZANDO EL </a:t>
            </a:r>
            <a:r>
              <a:rPr lang="es" sz="2220">
                <a:latin typeface="Georgia"/>
                <a:ea typeface="Georgia"/>
                <a:cs typeface="Georgia"/>
                <a:sym typeface="Georgia"/>
              </a:rPr>
              <a:t>PROCESO</a:t>
            </a:r>
            <a:r>
              <a:rPr lang="es" sz="2220">
                <a:latin typeface="Georgia"/>
                <a:ea typeface="Georgia"/>
                <a:cs typeface="Georgia"/>
                <a:sym typeface="Georgia"/>
              </a:rPr>
              <a:t> DE </a:t>
            </a:r>
            <a:r>
              <a:rPr lang="es" sz="2220">
                <a:latin typeface="Georgia"/>
                <a:ea typeface="Georgia"/>
                <a:cs typeface="Georgia"/>
                <a:sym typeface="Georgia"/>
              </a:rPr>
              <a:t>CONTRATACIÓN</a:t>
            </a:r>
            <a:r>
              <a:rPr lang="es" sz="2220">
                <a:latin typeface="Georgia"/>
                <a:ea typeface="Georgia"/>
                <a:cs typeface="Georgia"/>
                <a:sym typeface="Georgia"/>
              </a:rPr>
              <a:t> </a:t>
            </a:r>
            <a:endParaRPr sz="2220">
              <a:latin typeface="Georgia"/>
              <a:ea typeface="Georgia"/>
              <a:cs typeface="Georgia"/>
              <a:sym typeface="Georgia"/>
            </a:endParaRPr>
          </a:p>
        </p:txBody>
      </p:sp>
      <p:sp>
        <p:nvSpPr>
          <p:cNvPr id="164" name="Google Shape;164;p29"/>
          <p:cNvSpPr txBox="1"/>
          <p:nvPr>
            <p:ph idx="1" type="body"/>
          </p:nvPr>
        </p:nvSpPr>
        <p:spPr>
          <a:xfrm>
            <a:off x="311700" y="1331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65" name="Google Shape;165;p29"/>
          <p:cNvPicPr preferRelativeResize="0"/>
          <p:nvPr/>
        </p:nvPicPr>
        <p:blipFill>
          <a:blip r:embed="rId4">
            <a:alphaModFix/>
          </a:blip>
          <a:stretch>
            <a:fillRect/>
          </a:stretch>
        </p:blipFill>
        <p:spPr>
          <a:xfrm>
            <a:off x="0" y="1937384"/>
            <a:ext cx="9143997" cy="18465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REQUISITOS DE SOFTWARE</a:t>
            </a:r>
            <a:endParaRPr>
              <a:latin typeface="Georgia"/>
              <a:ea typeface="Georgia"/>
              <a:cs typeface="Georgia"/>
              <a:sym typeface="Georgia"/>
            </a:endParaRPr>
          </a:p>
        </p:txBody>
      </p:sp>
      <p:sp>
        <p:nvSpPr>
          <p:cNvPr id="171" name="Google Shape;171;p30"/>
          <p:cNvSpPr txBox="1"/>
          <p:nvPr/>
        </p:nvSpPr>
        <p:spPr>
          <a:xfrm>
            <a:off x="470125" y="572700"/>
            <a:ext cx="5491500" cy="369300"/>
          </a:xfrm>
          <a:prstGeom prst="rect">
            <a:avLst/>
          </a:prstGeom>
          <a:noFill/>
          <a:ln>
            <a:noFill/>
          </a:ln>
        </p:spPr>
        <p:txBody>
          <a:bodyPr anchorCtr="0" anchor="t" bIns="91425" lIns="91425" spcFirstLastPara="1" rIns="91425" wrap="square" tIns="91425">
            <a:sp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72" name="Google Shape;172;p30"/>
          <p:cNvGraphicFramePr/>
          <p:nvPr/>
        </p:nvGraphicFramePr>
        <p:xfrm>
          <a:off x="1739925" y="1304225"/>
          <a:ext cx="3000000" cy="3000000"/>
        </p:xfrm>
        <a:graphic>
          <a:graphicData uri="http://schemas.openxmlformats.org/drawingml/2006/table">
            <a:tbl>
              <a:tblPr>
                <a:noFill/>
                <a:tableStyleId>{28AC0B81-4E69-49C9-8F24-2DE77FAED95A}</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01</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Loguear usuario</a:t>
                      </a:r>
                      <a:r>
                        <a:rPr lang="es" sz="1200">
                          <a:highlight>
                            <a:srgbClr val="EAF1DD"/>
                          </a:highlight>
                        </a:rPr>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rPr lang="es" sz="1200"/>
                        <a:t>Los usuarios deberán ingresar su nombre y password para ingresar al sistema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rPr lang="es" sz="1200"/>
                        <a:t>El sistema podrá ser consultado por cualquier persona dependiendo el rol que se le sea asignado.</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78" name="Google Shape;178;p31"/>
          <p:cNvGraphicFramePr/>
          <p:nvPr/>
        </p:nvGraphicFramePr>
        <p:xfrm>
          <a:off x="1739925" y="1022150"/>
          <a:ext cx="3000000" cy="3000000"/>
        </p:xfrm>
        <a:graphic>
          <a:graphicData uri="http://schemas.openxmlformats.org/drawingml/2006/table">
            <a:tbl>
              <a:tblPr>
                <a:noFill/>
                <a:tableStyleId>{28AC0B81-4E69-49C9-8F24-2DE77FAED95A}</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02</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highlight>
                            <a:srgbClr val="EAF1DD"/>
                          </a:highlight>
                        </a:rPr>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1083575"/>
            <a:ext cx="5018400" cy="176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Delimitación y alcance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latin typeface="Georgia"/>
                <a:ea typeface="Georgia"/>
                <a:cs typeface="Georgia"/>
                <a:sym typeface="Georgia"/>
              </a:rPr>
              <a:t>TABLA DE CONTENIDO </a:t>
            </a:r>
            <a:endParaRPr sz="25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2424000" y="2889125"/>
            <a:ext cx="1555600" cy="1763275"/>
          </a:xfrm>
          <a:prstGeom prst="rect">
            <a:avLst/>
          </a:prstGeom>
          <a:noFill/>
          <a:ln>
            <a:noFill/>
          </a:ln>
        </p:spPr>
      </p:pic>
      <p:sp>
        <p:nvSpPr>
          <p:cNvPr id="66" name="Google Shape;66;p14"/>
          <p:cNvSpPr txBox="1"/>
          <p:nvPr/>
        </p:nvSpPr>
        <p:spPr>
          <a:xfrm>
            <a:off x="4499700" y="2442750"/>
            <a:ext cx="4644300" cy="24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06.   </a:t>
            </a:r>
            <a:r>
              <a:rPr lang="es" sz="1800">
                <a:solidFill>
                  <a:schemeClr val="dk1"/>
                </a:solidFill>
              </a:rPr>
              <a:t>Técnicas e instrumentos de recolección</a:t>
            </a:r>
            <a:endParaRPr sz="1800">
              <a:solidFill>
                <a:schemeClr val="dk1"/>
              </a:solidFill>
            </a:endParaRPr>
          </a:p>
          <a:p>
            <a:pPr indent="0" lvl="0" marL="0" rtl="0" algn="l">
              <a:spcBef>
                <a:spcPts val="0"/>
              </a:spcBef>
              <a:spcAft>
                <a:spcPts val="0"/>
              </a:spcAft>
              <a:buNone/>
            </a:pPr>
            <a:r>
              <a:rPr lang="es" sz="1800">
                <a:solidFill>
                  <a:schemeClr val="dk1"/>
                </a:solidFill>
              </a:rPr>
              <a:t>0.7   Formulario de encuesta</a:t>
            </a:r>
            <a:endParaRPr sz="1800">
              <a:solidFill>
                <a:schemeClr val="dk1"/>
              </a:solidFill>
            </a:endParaRPr>
          </a:p>
          <a:p>
            <a:pPr indent="0" lvl="0" marL="0" rtl="0" algn="l">
              <a:spcBef>
                <a:spcPts val="0"/>
              </a:spcBef>
              <a:spcAft>
                <a:spcPts val="0"/>
              </a:spcAft>
              <a:buNone/>
            </a:pPr>
            <a:r>
              <a:rPr lang="es" sz="1800">
                <a:solidFill>
                  <a:schemeClr val="dk1"/>
                </a:solidFill>
              </a:rPr>
              <a:t>0.8   BPM de empresa del proceso de contratación actual</a:t>
            </a:r>
            <a:endParaRPr sz="1800">
              <a:solidFill>
                <a:schemeClr val="dk1"/>
              </a:solidFill>
            </a:endParaRPr>
          </a:p>
          <a:p>
            <a:pPr indent="0" lvl="0" marL="0" rtl="0" algn="l">
              <a:spcBef>
                <a:spcPts val="0"/>
              </a:spcBef>
              <a:spcAft>
                <a:spcPts val="0"/>
              </a:spcAft>
              <a:buNone/>
            </a:pPr>
            <a:r>
              <a:rPr lang="es" sz="1800">
                <a:solidFill>
                  <a:schemeClr val="dk1"/>
                </a:solidFill>
              </a:rPr>
              <a:t>0.9   BPM de la plataforma, automatizando el proceso de contratación</a:t>
            </a:r>
            <a:endParaRPr sz="1800">
              <a:solidFill>
                <a:schemeClr val="dk1"/>
              </a:solidFill>
            </a:endParaRPr>
          </a:p>
          <a:p>
            <a:pPr indent="0" lvl="0" marL="0" rtl="0" algn="l">
              <a:spcBef>
                <a:spcPts val="0"/>
              </a:spcBef>
              <a:spcAft>
                <a:spcPts val="0"/>
              </a:spcAft>
              <a:buNone/>
            </a:pPr>
            <a:r>
              <a:rPr lang="es" sz="1800">
                <a:solidFill>
                  <a:schemeClr val="dk1"/>
                </a:solidFill>
              </a:rPr>
              <a:t>10.   Requisitos de software </a:t>
            </a:r>
            <a:endParaRPr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84" name="Google Shape;184;p32"/>
          <p:cNvGraphicFramePr/>
          <p:nvPr/>
        </p:nvGraphicFramePr>
        <p:xfrm>
          <a:off x="1739925" y="1022150"/>
          <a:ext cx="3000000" cy="3000000"/>
        </p:xfrm>
        <a:graphic>
          <a:graphicData uri="http://schemas.openxmlformats.org/drawingml/2006/table">
            <a:tbl>
              <a:tblPr>
                <a:noFill/>
                <a:tableStyleId>{28AC0B81-4E69-49C9-8F24-2DE77FAED95A}</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03</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181725"/>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90" name="Google Shape;190;p33"/>
          <p:cNvGraphicFramePr/>
          <p:nvPr/>
        </p:nvGraphicFramePr>
        <p:xfrm>
          <a:off x="1739925" y="1022150"/>
          <a:ext cx="3000000" cy="3000000"/>
        </p:xfrm>
        <a:graphic>
          <a:graphicData uri="http://schemas.openxmlformats.org/drawingml/2006/table">
            <a:tbl>
              <a:tblPr>
                <a:noFill/>
                <a:tableStyleId>{28AC0B81-4E69-49C9-8F24-2DE77FAED95A}</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04</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r>
                        <a:rPr lang="es" sz="1200">
                          <a:highlight>
                            <a:srgbClr val="EAF1DD"/>
                          </a:highlight>
                        </a:rPr>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172325"/>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196" name="Google Shape;196;p34"/>
          <p:cNvGraphicFramePr/>
          <p:nvPr/>
        </p:nvGraphicFramePr>
        <p:xfrm>
          <a:off x="1739925" y="982663"/>
          <a:ext cx="3000000" cy="3000000"/>
        </p:xfrm>
        <a:graphic>
          <a:graphicData uri="http://schemas.openxmlformats.org/drawingml/2006/table">
            <a:tbl>
              <a:tblPr>
                <a:noFill/>
                <a:tableStyleId>{28AC0B81-4E69-49C9-8F24-2DE77FAED95A}</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01</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Interfaz del sistema</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rPr lang="es" sz="1200"/>
                        <a:t>El sistema presenta una interfaz de usuario sencilla para que sea de fácil manejo a los usuarios del sistema</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rPr lang="es" sz="1200"/>
                        <a:t>El sistema debe tener una interfaz sencilla y fácil de comprender</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02" name="Google Shape;202;p35"/>
          <p:cNvGraphicFramePr/>
          <p:nvPr/>
        </p:nvGraphicFramePr>
        <p:xfrm>
          <a:off x="1739925" y="982663"/>
          <a:ext cx="3000000" cy="3000000"/>
        </p:xfrm>
        <a:graphic>
          <a:graphicData uri="http://schemas.openxmlformats.org/drawingml/2006/table">
            <a:tbl>
              <a:tblPr>
                <a:noFill/>
                <a:tableStyleId>{28AC0B81-4E69-49C9-8F24-2DE77FAED95A}</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02</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172350"/>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08" name="Google Shape;208;p36"/>
          <p:cNvGraphicFramePr/>
          <p:nvPr/>
        </p:nvGraphicFramePr>
        <p:xfrm>
          <a:off x="1739925" y="982663"/>
          <a:ext cx="3000000" cy="3000000"/>
        </p:xfrm>
        <a:graphic>
          <a:graphicData uri="http://schemas.openxmlformats.org/drawingml/2006/table">
            <a:tbl>
              <a:tblPr>
                <a:noFill/>
                <a:tableStyleId>{28AC0B81-4E69-49C9-8F24-2DE77FAED95A}</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03</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311700" y="181725"/>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14" name="Google Shape;214;p37"/>
          <p:cNvGraphicFramePr/>
          <p:nvPr/>
        </p:nvGraphicFramePr>
        <p:xfrm>
          <a:off x="1739925" y="982663"/>
          <a:ext cx="3000000" cy="3000000"/>
        </p:xfrm>
        <a:graphic>
          <a:graphicData uri="http://schemas.openxmlformats.org/drawingml/2006/table">
            <a:tbl>
              <a:tblPr>
                <a:noFill/>
                <a:tableStyleId>{28AC0B81-4E69-49C9-8F24-2DE77FAED95A}</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04</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220" name="Google Shape;220;p38"/>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221" name="Google Shape;221;p38"/>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222" name="Google Shape;222;p38"/>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228" name="Google Shape;228;p39"/>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229" name="Google Shape;229;p39"/>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230" name="Google Shape;230;p39"/>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0"/>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236" name="Google Shape;236;p40"/>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237" name="Google Shape;237;p40"/>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238" name="Google Shape;238;p40"/>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244" name="Google Shape;244;p4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245" name="Google Shape;245;p41"/>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246" name="Google Shape;246;p41"/>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es una empresa que se encarga de las </a:t>
            </a:r>
            <a:r>
              <a:rPr lang="es">
                <a:solidFill>
                  <a:srgbClr val="000000"/>
                </a:solidFill>
              </a:rPr>
              <a:t>construcciones en</a:t>
            </a:r>
            <a:r>
              <a:rPr lang="es">
                <a:solidFill>
                  <a:srgbClr val="000000"/>
                </a:solidFill>
              </a:rPr>
              <a:t> obras civiles, ha presentado deficiencia en aspectos de tiempo durante el proceso de contratos laborales, </a:t>
            </a:r>
            <a:r>
              <a:rPr lang="es">
                <a:solidFill>
                  <a:schemeClr val="dk1"/>
                </a:solidFill>
              </a:rPr>
              <a:t>debido a que, su proceso es muy básico y manual,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252" name="Google Shape;252;p4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253" name="Google Shape;253;p42"/>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254" name="Google Shape;254;p42"/>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3"/>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260" name="Google Shape;260;p43"/>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261" name="Google Shape;261;p43"/>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262" name="Google Shape;262;p43"/>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4"/>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68" name="Google Shape;268;p44"/>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69" name="Google Shape;269;p44"/>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70" name="Google Shape;270;p44"/>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76" name="Google Shape;276;p45"/>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77" name="Google Shape;277;p45"/>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78" name="Google Shape;278;p45"/>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84" name="Google Shape;284;p46"/>
          <p:cNvGraphicFramePr/>
          <p:nvPr/>
        </p:nvGraphicFramePr>
        <p:xfrm>
          <a:off x="952500" y="2000250"/>
          <a:ext cx="3000000" cy="3000000"/>
        </p:xfrm>
        <a:graphic>
          <a:graphicData uri="http://schemas.openxmlformats.org/drawingml/2006/table">
            <a:tbl>
              <a:tblPr>
                <a:noFill/>
                <a:tableStyleId>{5E969321-9B52-48D6-A8DD-A009B14AA317}</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90" name="Google Shape;290;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563775" y="482250"/>
            <a:ext cx="5343900" cy="4179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s">
                <a:solidFill>
                  <a:srgbClr val="000000"/>
                </a:solidFill>
              </a:rPr>
              <a:t>Igualmente, para ningún tipo de contrato laboral no se lleva un registro de quien realizó una actualización o modificación, el cual solo debe ser accedido por personal autorizado, careciendo de un control absoluto sobre ellos, permitiendo que terceros puedan ocasionar problemas legales para la compañía. De igual manera se desea conocer mediante la generación de gráficos estadísticos, el comportamiento del proceso de contratación, mostrando el promedio de empleados contratados por mes, año, cargo, tipo de contrato más asignado, todo esto según lo que requiera el usuario visualizar.</a:t>
            </a:r>
            <a:endParaRPr>
              <a:solidFill>
                <a:srgbClr val="000000"/>
              </a:solidFill>
            </a:endParaRPr>
          </a:p>
          <a:p>
            <a:pPr indent="0" lvl="0" marL="0" rtl="0" algn="l">
              <a:spcBef>
                <a:spcPts val="1200"/>
              </a:spcBef>
              <a:spcAft>
                <a:spcPts val="1200"/>
              </a:spcAft>
              <a:buNone/>
            </a:pPr>
            <a:r>
              <a:t/>
            </a:r>
            <a:endParaRPr/>
          </a:p>
        </p:txBody>
      </p:sp>
      <p:pic>
        <p:nvPicPr>
          <p:cNvPr id="79" name="Google Shape;79;p16"/>
          <p:cNvPicPr preferRelativeResize="0"/>
          <p:nvPr/>
        </p:nvPicPr>
        <p:blipFill>
          <a:blip r:embed="rId3">
            <a:alphaModFix/>
          </a:blip>
          <a:stretch>
            <a:fillRect/>
          </a:stretch>
        </p:blipFill>
        <p:spPr>
          <a:xfrm rot="-547517">
            <a:off x="434475" y="1237487"/>
            <a:ext cx="2668524" cy="2668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349325" y="524050"/>
            <a:ext cx="4925700" cy="4032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rgbClr val="000000"/>
              </a:solidFill>
            </a:endParaRPr>
          </a:p>
          <a:p>
            <a:pPr indent="0" lvl="0" marL="457200" rtl="0" algn="l">
              <a:spcBef>
                <a:spcPts val="1200"/>
              </a:spcBef>
              <a:spcAft>
                <a:spcPts val="0"/>
              </a:spcAft>
              <a:buNone/>
            </a:pPr>
            <a:r>
              <a:rPr lang="es">
                <a:solidFill>
                  <a:schemeClr val="dk1"/>
                </a:solidFill>
              </a:rPr>
              <a:t>Enfatizando el proceso que poseen, la persona preseleccionada, se mantiene en contacto para que la persona traiga los documentos, la verificación de estos documentos es realizado por el personal autorizado, la cita médica de este se le indica a la persona encargada al preseleccionado y la inducción de este y firma de contrato.</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pic>
        <p:nvPicPr>
          <p:cNvPr id="85" name="Google Shape;85;p17"/>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idx="1" type="body"/>
          </p:nvPr>
        </p:nvSpPr>
        <p:spPr>
          <a:xfrm>
            <a:off x="3244075" y="1152475"/>
            <a:ext cx="55881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s">
                <a:solidFill>
                  <a:srgbClr val="000000"/>
                </a:solidFill>
              </a:rPr>
              <a:t>Así mismo se pretende que al empleado se le pueda asignar su contrato laboral indicado y de esta forma pueda acceder al mismo en cualquier momento que desee, ya que actualmente el empleado una vez firma su contrato laboral tiene acceso al mismo siempre y cuando haga una solicitud formal a gestión humana en un horario adecuado, en tal caso que tenga dudas acerca de las cláusulas de cumplimiento u otros aspectos relevantes de sus actividades laborales.</a:t>
            </a:r>
            <a:endParaRPr>
              <a:solidFill>
                <a:srgbClr val="000000"/>
              </a:solidFill>
            </a:endParaRPr>
          </a:p>
          <a:p>
            <a:pPr indent="0" lvl="0" marL="0" rtl="0" algn="l">
              <a:spcBef>
                <a:spcPts val="1200"/>
              </a:spcBef>
              <a:spcAft>
                <a:spcPts val="1200"/>
              </a:spcAft>
              <a:buNone/>
            </a:pPr>
            <a:r>
              <a:t/>
            </a:r>
            <a:endParaRPr/>
          </a:p>
        </p:txBody>
      </p:sp>
      <p:pic>
        <p:nvPicPr>
          <p:cNvPr id="91" name="Google Shape;91;p18"/>
          <p:cNvPicPr preferRelativeResize="0"/>
          <p:nvPr/>
        </p:nvPicPr>
        <p:blipFill>
          <a:blip r:embed="rId3">
            <a:alphaModFix/>
          </a:blip>
          <a:stretch>
            <a:fillRect/>
          </a:stretch>
        </p:blipFill>
        <p:spPr>
          <a:xfrm>
            <a:off x="191975" y="1378563"/>
            <a:ext cx="2939275" cy="2964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idx="1" type="body"/>
          </p:nvPr>
        </p:nvSpPr>
        <p:spPr>
          <a:xfrm>
            <a:off x="4494675" y="1152475"/>
            <a:ext cx="43377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s">
                <a:solidFill>
                  <a:schemeClr val="dk1"/>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p>
        </p:txBody>
      </p:sp>
      <p:pic>
        <p:nvPicPr>
          <p:cNvPr id="97" name="Google Shape;97;p19"/>
          <p:cNvPicPr preferRelativeResize="0"/>
          <p:nvPr/>
        </p:nvPicPr>
        <p:blipFill>
          <a:blip r:embed="rId3">
            <a:alphaModFix/>
          </a:blip>
          <a:stretch>
            <a:fillRect/>
          </a:stretch>
        </p:blipFill>
        <p:spPr>
          <a:xfrm rot="-261820">
            <a:off x="425100" y="1455725"/>
            <a:ext cx="3800475" cy="2809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03" name="Google Shape;103;p20"/>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un sistema de </a:t>
            </a:r>
            <a:r>
              <a:rPr lang="es">
                <a:solidFill>
                  <a:srgbClr val="000000"/>
                </a:solidFill>
              </a:rPr>
              <a:t>información </a:t>
            </a:r>
            <a:r>
              <a:rPr lang="es">
                <a:solidFill>
                  <a:srgbClr val="000000"/>
                </a:solidFill>
              </a:rPr>
              <a:t>administrativo, automatizado para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a:t>
            </a:r>
            <a:r>
              <a:rPr lang="es">
                <a:solidFill>
                  <a:srgbClr val="000000"/>
                </a:solidFill>
              </a:rPr>
              <a:t>realizando </a:t>
            </a:r>
            <a:r>
              <a:rPr lang="es">
                <a:solidFill>
                  <a:srgbClr val="000000"/>
                </a:solidFill>
              </a:rPr>
              <a:t>una mañor eficiencia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04" name="Google Shape;104;p20"/>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10" name="Google Shape;110;p21"/>
          <p:cNvSpPr txBox="1"/>
          <p:nvPr>
            <p:ph idx="1" type="body"/>
          </p:nvPr>
        </p:nvSpPr>
        <p:spPr>
          <a:xfrm>
            <a:off x="3171200" y="1544425"/>
            <a:ext cx="5760300" cy="289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optimización los procesos de 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chemeClr val="dk1"/>
                </a:solidFill>
              </a:rPr>
              <a:t>Brindar servicios de calidad durante este proceso tanto para la empresa como a la persona seleccionada.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11" name="Google Shape;111;p21"/>
          <p:cNvPicPr preferRelativeResize="0"/>
          <p:nvPr/>
        </p:nvPicPr>
        <p:blipFill>
          <a:blip r:embed="rId3">
            <a:alphaModFix/>
          </a:blip>
          <a:stretch>
            <a:fillRect/>
          </a:stretch>
        </p:blipFill>
        <p:spPr>
          <a:xfrm>
            <a:off x="592975" y="1544425"/>
            <a:ext cx="2421450" cy="2738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